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9906000" cx="6858000"/>
  <p:notesSz cx="6858000" cy="9144000"/>
  <p:embeddedFontLs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gumCgqhKGFuOEG7pyiZQyjutpI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2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12" Type="http://customschemas.google.com/relationships/presentationmetadata" Target="metadata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40223" y="2183294"/>
            <a:ext cx="57774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Fiche de renseignements</a:t>
            </a:r>
            <a:endParaRPr b="0" i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i="1" sz="4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À remplir par l’enseignant.e responsable</a:t>
            </a:r>
            <a:br>
              <a:rPr b="1" i="1" lang="fr-F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1" lang="fr-F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À retourner avec les productions réalisées par les élèves avant le </a:t>
            </a:r>
            <a:r>
              <a:rPr b="1" i="1" lang="fr-FR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30 avril 2026</a:t>
            </a:r>
            <a:br>
              <a:rPr b="1" i="1" lang="fr-FR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fr-FR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Fédération Patrimoine-Environnement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b="0" i="0" lang="fr-FR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ID. Patrimoine 202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6-2027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fr-FR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6-8, passage des 2 sœurs – 75009 PARIS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concours@id-patrimoine.fr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426043" y="3482106"/>
            <a:ext cx="6120000" cy="2093400"/>
          </a:xfrm>
          <a:prstGeom prst="rect">
            <a:avLst/>
          </a:prstGeom>
          <a:noFill/>
          <a:ln cap="flat" cmpd="sng" w="28575">
            <a:solidFill>
              <a:srgbClr val="CAE1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Classe(s) participante(s) </a:t>
            </a:r>
            <a:r>
              <a:rPr b="1" i="1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précisez le niveau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 </a:t>
            </a: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Nombre d’élèves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Enseignant(s) responsable(s) et fonction(s)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…………………………….……………..……………………..………….. 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Etablissement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 </a:t>
            </a: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Académie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Adresse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Code postal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 </a:t>
            </a: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Ville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Tél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 </a:t>
            </a: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Email : </a:t>
            </a: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...................................................@..................................................... 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336050" y="5837325"/>
            <a:ext cx="6300000" cy="3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Evaluation de l’implication des élèves et de l’enseignant dans la réalisation de ce projet 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Evaluation du temps de travail nécessaire à l’élaboration du projet (volume horaire total et répartition sur l’année scolaire) 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</a:t>
            </a:r>
            <a:endParaRPr b="0" i="0" sz="10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Quelles ont été les structures partenaires pour la réalisation de ce projet (association, commune, …) ? 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428298" y="1669597"/>
            <a:ext cx="611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Organisé par la Fédération Patrimoine-Environnement, agréée par le ministère de l’Éducation Nationale et l’Union Rempart, agréée Jeunesse et Éducation Populaire depuis 1982 | Concours soutenu par la Fondation Stéphane Bern pour l’Histoire et le Patrimoine – Lauréat 2025 | Pour les 5ème, 4ème, 3ème et tous les niveaux de lycées généralistes et professionnels</a:t>
            </a:r>
            <a:endParaRPr i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3224594" y="259790"/>
            <a:ext cx="3332189" cy="1082605"/>
            <a:chOff x="3530133" y="711064"/>
            <a:chExt cx="3332189" cy="1082605"/>
          </a:xfrm>
        </p:grpSpPr>
        <p:sp>
          <p:nvSpPr>
            <p:cNvPr id="89" name="Google Shape;89;p1"/>
            <p:cNvSpPr txBox="1"/>
            <p:nvPr/>
          </p:nvSpPr>
          <p:spPr>
            <a:xfrm>
              <a:off x="3543106" y="711064"/>
              <a:ext cx="3319216" cy="61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 CONCOURS NATIONAL</a:t>
              </a:r>
              <a:br>
                <a:rPr b="1" i="0" lang="fr-FR" sz="18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1" i="0" lang="fr-FR" sz="160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POUR LES COLLÉGIENS ET LYCÉENS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3530134" y="1263227"/>
              <a:ext cx="21238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400" u="none" strike="noStrike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Année scolaire 202</a:t>
              </a:r>
              <a:r>
                <a:rPr b="1" lang="fr-FR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b="1" i="0" lang="fr-FR" sz="1400" u="none" strike="noStrike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-202</a:t>
              </a:r>
              <a:r>
                <a:rPr b="1" lang="fr-FR">
                  <a:solidFill>
                    <a:srgbClr val="12917E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sz="1400">
                <a:solidFill>
                  <a:srgbClr val="12917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3530133" y="1539753"/>
              <a:ext cx="2309733" cy="253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-FR" sz="1050">
                  <a:latin typeface="Calibri"/>
                  <a:ea typeface="Calibri"/>
                  <a:cs typeface="Calibri"/>
                  <a:sym typeface="Calibri"/>
                </a:rPr>
                <a:t>4</a:t>
              </a:r>
              <a:r>
                <a:rPr baseline="30000" i="1" lang="fr-FR" sz="10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ème</a:t>
              </a:r>
              <a:r>
                <a:rPr i="1" lang="fr-FR" sz="105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é</a:t>
              </a:r>
              <a:r>
                <a:rPr b="0" i="1" lang="fr-FR" sz="1050" u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dition</a:t>
              </a:r>
              <a:endParaRPr/>
            </a:p>
          </p:txBody>
        </p:sp>
      </p:grpSp>
      <p:pic>
        <p:nvPicPr>
          <p:cNvPr descr="Une image contenant texte, dessin, croquis, illustration&#10;&#10;Description générée automatiquement" id="92" name="Google Shape;92;p1"/>
          <p:cNvPicPr preferRelativeResize="0"/>
          <p:nvPr/>
        </p:nvPicPr>
        <p:blipFill rotWithShape="1">
          <a:blip r:embed="rId3">
            <a:alphaModFix/>
          </a:blip>
          <a:srcRect b="26330" l="0" r="0" t="18201"/>
          <a:stretch/>
        </p:blipFill>
        <p:spPr>
          <a:xfrm>
            <a:off x="428297" y="111630"/>
            <a:ext cx="2796294" cy="1551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/>
        </p:nvSpPr>
        <p:spPr>
          <a:xfrm>
            <a:off x="279000" y="154043"/>
            <a:ext cx="6300000" cy="9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Quelle a été votre démarche pédagogique et votre méthode de travail ? 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(Visite : nombre, où, avec qui, .. - Ressources utilisées : internet, livres, témoignages, journaux, enquêtes, …) :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..........................................................................................................................................................................................................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 quel(s) objectif(s) de développement durable répond le projet ? 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1 - Pas de pauvreté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Eradiquer la pauvreté sous toutes ses formes et partout dans le monde</a:t>
            </a:r>
            <a:r>
              <a:rPr lang="fr-FR" sz="1200">
                <a:solidFill>
                  <a:schemeClr val="dk1"/>
                </a:solidFill>
                <a:latin typeface="Aptos"/>
                <a:ea typeface="Aptos"/>
                <a:cs typeface="Aptos"/>
                <a:sym typeface="Aptos"/>
              </a:rPr>
              <a:t>  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2 - Faim Zéro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Éliminer la faim, assurer la sécurité alimentaire, améliorer la nutrition et promouvoir une agriculture durable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3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Bonne santé et bien-être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Donner aux individus les moyens de vivre une vie saine et promouvoir le bien-être à tous les âges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4 - Education de qualité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Veiller à ce que tous puissent suivre une éducation de qualité dans des conditions d’équité et promouvoir les possibilités d’apprentissage tout au long de la vie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5 – Egalité entre les sexes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Réaliser l’égalité des sexes et autonomiser toutes les femmes et les filles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6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Eau propre et assainissement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Garantir l’accès de tous à l’eau et à l’assainissement et assurer une gestion durable des ressources en eau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7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Energie propre et d’un coût abordable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Garantir l’accès de tous à des services énergétiques fiables, durables et modernes, à un coût abordable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8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Travail décent et croissance économique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Promouvoir une croissance économique soutenue, partagée et durable, le plein emploi productif et un travail décent pour tous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9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Industrie, innovation et infrastructures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Mettre en place une infrastructure résiliente, promouvoir une industrialisation durable qui profite à tous et encourager l’innovation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10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Inégalités réduites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Réduire les inégalités entre les pays et en leur sein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11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Villes et communautés durables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Faire en sorte que les villes et les établissements humains soient ouverts à tous, sûrs, résilients et durables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12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Consommation et production responsables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Établir des modes de consommation et de production durables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13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Mesures relatives contre les changements climatiques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Prendre d’urgence des mesures pour lutter contre les changements climatiques et leurs répercussions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14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Vie aquatique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Conserver et exploiter de manière durable les océans, les mers et les ressources marines aux fins du développement durable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15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Vie terrestre 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Préserver et restaurer les écosystèmes terrestres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16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Paix, Justice et Institutions efficaces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Promouvoir l’avènement de sociétés pacifiques et ouvertes aux fins du développement durable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17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–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Partenariats pour la réalisation des objectifs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 : </a:t>
            </a:r>
            <a:r>
              <a:rPr i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Partenariats pour la réalisation des objectifs : Travailler ensemble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 projet a-t-il été réalisé sur le temps scolaire ?        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OUI   □ NON</a:t>
            </a:r>
            <a:b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 OUI, avez-vous utilisé le pass Culture ?                      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 OUI   □ NON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 NON, a-t-il été réalisé en dehors des heures de cours (club patrimoine, art, histoire…)  ?</a:t>
            </a:r>
            <a:r>
              <a:rPr b="1" lang="fr-FR" sz="900"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</a:t>
            </a: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OUI   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□</a:t>
            </a: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 OUI, précisez son nom</a:t>
            </a:r>
            <a:r>
              <a:rPr b="1" lang="fr-FR" sz="9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b="0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r>
              <a:rPr lang="fr-FR" sz="900">
                <a:latin typeface="Open Sans"/>
                <a:ea typeface="Open Sans"/>
                <a:cs typeface="Open Sans"/>
                <a:sym typeface="Open Sans"/>
              </a:rPr>
              <a:t>…………………………………………………….</a:t>
            </a:r>
            <a:r>
              <a:rPr b="0" i="0" lang="fr-FR" sz="9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………………………………………………………………………………..</a:t>
            </a:r>
            <a:br>
              <a:rPr lang="fr-FR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Ce projet a-t-il permis la mise en place d’autres projets à l’intérieur ou à l’extérieur du collège/lycée ?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……………………………………………………………………………………………………………………………………………..……………………………………………………………………………………………………………………………………………………………………………………………………………………………............................................................................................................................................................................................................</a:t>
            </a:r>
            <a:b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Que pensez-vous globalement du concours ID. Patrimoine </a:t>
            </a: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(implication des élèves, portée pédagogique, satisfaction du support réalisé...)</a:t>
            </a:r>
            <a:r>
              <a:rPr b="1"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?</a:t>
            </a:r>
            <a:b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……………………………………………………………………………………………………………………………………...…………………………………………… ……………………………………………………………………………………………………………………………………...…………………………………………… ……………………………………………………………………………………………………………………………………...……………………………………………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2020-06-08T15:39:07Z</dcterms:created>
  <dc:creator>licence1</dc:creator>
</cp:coreProperties>
</file>