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9906000" cx="6858000"/>
  <p:notesSz cx="6735750" cy="9866300"/>
  <p:embeddedFontLst>
    <p:embeddedFont>
      <p:font typeface="Open Sans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r:id="rId11" roundtripDataSignature="AMtx7mi+Ew50gtu4QowhKd+YYVMs1Rt6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2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customschemas.google.com/relationships/presentationmetadata" Target="metadata"/><Relationship Id="rId10" Type="http://schemas.openxmlformats.org/officeDocument/2006/relationships/font" Target="fonts/OpenSans-boldItalic.fntdata"/><Relationship Id="rId9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OpenSans-regular.fntdata"/><Relationship Id="rId8" Type="http://schemas.openxmlformats.org/officeDocument/2006/relationships/font" Target="fonts/Open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22825" y="739950"/>
            <a:ext cx="4490700" cy="3699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73575" y="4686475"/>
            <a:ext cx="5388600" cy="44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73575" y="4686475"/>
            <a:ext cx="5388600" cy="44398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22825" y="739950"/>
            <a:ext cx="4490700" cy="3699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514350" y="1621191"/>
            <a:ext cx="5829300" cy="3448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472381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86367" y="2822135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1449696" y="3985464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550679" y="2549570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concours@id-patrimoine.fr" TargetMode="External"/><Relationship Id="rId4" Type="http://schemas.openxmlformats.org/officeDocument/2006/relationships/image" Target="../media/image1.png"/><Relationship Id="rId5" Type="http://schemas.openxmlformats.org/officeDocument/2006/relationships/hyperlink" Target="mailto:concours@id-patrimoine.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213315" y="2526638"/>
            <a:ext cx="6431400" cy="16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Bulletin d’inscription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Inscription au Concours ID.PATRIMOINE</a:t>
            </a:r>
            <a:br>
              <a:rPr b="0" i="0" lang="fr-FR" sz="1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b="1" i="1" sz="12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200" u="none" cap="none" strike="noStrike">
                <a:solidFill>
                  <a:srgbClr val="12917E"/>
                </a:solidFill>
                <a:latin typeface="Arial"/>
                <a:ea typeface="Arial"/>
                <a:cs typeface="Arial"/>
                <a:sym typeface="Arial"/>
              </a:rPr>
              <a:t>À retourner avant le vendredi 30 avril</a:t>
            </a:r>
            <a:r>
              <a:rPr b="1" lang="fr-FR" sz="1200">
                <a:solidFill>
                  <a:srgbClr val="12917E"/>
                </a:solidFill>
              </a:rPr>
              <a:t> 2027</a:t>
            </a:r>
            <a:br>
              <a:rPr b="1" i="0" lang="fr-FR" sz="1200" u="none" cap="none" strike="noStrike">
                <a:solidFill>
                  <a:srgbClr val="12917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fr-FR" sz="1000" u="sng" cap="none" strike="noStrike">
                <a:solidFill>
                  <a:srgbClr val="12917E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concours@id-patrimoine.fr</a:t>
            </a:r>
            <a:br>
              <a:rPr b="0" i="1" lang="fr-FR" sz="1000" u="none" cap="none" strike="noStrike">
                <a:solidFill>
                  <a:srgbClr val="6EB4B6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1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ou</a:t>
            </a:r>
            <a:br>
              <a:rPr b="1" i="1" lang="fr-FR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1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Fédération Patrimoine-Environnement</a:t>
            </a:r>
            <a:br>
              <a:rPr b="0" i="1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1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6-8, passage des deux sœurs – 75009 PARIS</a:t>
            </a:r>
            <a:endParaRPr/>
          </a:p>
        </p:txBody>
      </p:sp>
      <p:sp>
        <p:nvSpPr>
          <p:cNvPr id="85" name="Google Shape;85;p1"/>
          <p:cNvSpPr txBox="1"/>
          <p:nvPr/>
        </p:nvSpPr>
        <p:spPr>
          <a:xfrm>
            <a:off x="213315" y="4153114"/>
            <a:ext cx="6431368" cy="51021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□ Catégorie </a:t>
            </a:r>
            <a:r>
              <a:rPr b="0" i="1" lang="fr-FR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Reporter du Patrimoine     </a:t>
            </a:r>
            <a:r>
              <a:rPr b="0" i="0" lang="fr-FR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□ Catégorie </a:t>
            </a:r>
            <a:r>
              <a:rPr b="0" i="1" lang="fr-FR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Projet Patrimoine</a:t>
            </a:r>
            <a:br>
              <a:rPr b="0" i="0" lang="fr-FR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fr-FR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Classe(s) participante(s) – précisez le/les niveau(x) : …………………………………………………………………………………………</a:t>
            </a:r>
            <a:endParaRPr/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Nombre d’élèves : ……………………………………………………………………………………………………………………………………………</a:t>
            </a:r>
            <a:endParaRPr/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Enseignant(s) responsable(s) et fonction(s) : ……………………………………………………………………………………………………</a:t>
            </a:r>
            <a:endParaRPr/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Etablissement : …………………………………………………………………………………………………………………………………………………</a:t>
            </a:r>
            <a:endParaRPr/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Académie : ………………………………………………………… Département : ……………………………………………………………………</a:t>
            </a:r>
            <a:endParaRPr/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Adresse : …………………………………………………………………………………………………………………………………………………………</a:t>
            </a:r>
            <a:endParaRPr/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Code postal : …………………………………  Ville : ………………………………………………………………………………………………………</a:t>
            </a:r>
            <a:endParaRPr/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Tél. : ……………………………………………………………………   Email(s) - Merci d’indiquer le contact direct de l’enseignant en charge du projet : ……………………………………………………………………………………………………………………</a:t>
            </a:r>
            <a:endParaRPr/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Site internet de l’établissement : ………………………………………………………………………………………………………………………</a:t>
            </a:r>
            <a:br>
              <a:rPr b="0" i="0" lang="fr-FR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fr-FR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Comment avez-vous connu le concours ? : ………………………………………………………………………………………………………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428298" y="1903822"/>
            <a:ext cx="611551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Organisé par la Fédération Patrimoine-Environnement, agréée par le ministère de l’Éducation Nationale et l’Union Rempart, agréée Jeunesse et Éducation Populaire depuis 1982 | Concours soutenu par la Fondation Stéphane Bern pour l’Histoire et le Patrimoine – Lauréat 2025 | Pour les 5ème, 4ème, 3ème et tous les niveaux de lycées généralistes et professionnels</a:t>
            </a:r>
            <a:endParaRPr i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7" name="Google Shape;87;p1"/>
          <p:cNvGrpSpPr/>
          <p:nvPr/>
        </p:nvGrpSpPr>
        <p:grpSpPr>
          <a:xfrm>
            <a:off x="3211620" y="423415"/>
            <a:ext cx="3332188" cy="1405885"/>
            <a:chOff x="3530134" y="711064"/>
            <a:chExt cx="3332188" cy="1405885"/>
          </a:xfrm>
        </p:grpSpPr>
        <p:sp>
          <p:nvSpPr>
            <p:cNvPr id="88" name="Google Shape;88;p1"/>
            <p:cNvSpPr txBox="1"/>
            <p:nvPr/>
          </p:nvSpPr>
          <p:spPr>
            <a:xfrm>
              <a:off x="3543106" y="711064"/>
              <a:ext cx="3319216" cy="6155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UN CONCOURS NATIONAL</a:t>
              </a:r>
              <a:br>
                <a:rPr b="1" i="0" lang="fr-FR" sz="180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b="1" i="0" lang="fr-FR" sz="160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POUR LES COLLÉGIENS ET LYCÉENS</a:t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"/>
            <p:cNvSpPr txBox="1"/>
            <p:nvPr/>
          </p:nvSpPr>
          <p:spPr>
            <a:xfrm>
              <a:off x="3530134" y="1263227"/>
              <a:ext cx="2123825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400" u="none" strike="noStrike">
                  <a:solidFill>
                    <a:srgbClr val="12917E"/>
                  </a:solidFill>
                  <a:latin typeface="Calibri"/>
                  <a:ea typeface="Calibri"/>
                  <a:cs typeface="Calibri"/>
                  <a:sym typeface="Calibri"/>
                </a:rPr>
                <a:t>Année scolaire 202</a:t>
              </a:r>
              <a:r>
                <a:rPr b="1" lang="fr-FR">
                  <a:solidFill>
                    <a:srgbClr val="12917E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b="1" i="0" lang="fr-FR" sz="1400" u="none" strike="noStrike">
                  <a:solidFill>
                    <a:srgbClr val="12917E"/>
                  </a:solidFill>
                  <a:latin typeface="Calibri"/>
                  <a:ea typeface="Calibri"/>
                  <a:cs typeface="Calibri"/>
                  <a:sym typeface="Calibri"/>
                </a:rPr>
                <a:t>-202</a:t>
              </a:r>
              <a:r>
                <a:rPr b="1" lang="fr-FR">
                  <a:solidFill>
                    <a:srgbClr val="12917E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sz="1400">
                <a:solidFill>
                  <a:srgbClr val="12917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"/>
            <p:cNvSpPr txBox="1"/>
            <p:nvPr/>
          </p:nvSpPr>
          <p:spPr>
            <a:xfrm>
              <a:off x="3530141" y="1539749"/>
              <a:ext cx="31827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fr-FR" sz="1050"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b="1" baseline="30000" i="1" lang="fr-FR" sz="105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ème</a:t>
              </a:r>
              <a:r>
                <a:rPr b="1" i="1" lang="fr-FR" sz="105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é</a:t>
              </a:r>
              <a:r>
                <a:rPr b="1" i="1" lang="fr-FR" sz="105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dition</a:t>
              </a:r>
              <a:endParaRPr b="1" i="1" sz="105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-FR" sz="1050">
                  <a:latin typeface="Calibri"/>
                  <a:ea typeface="Calibri"/>
                  <a:cs typeface="Calibri"/>
                  <a:sym typeface="Calibri"/>
                </a:rPr>
                <a:t>Lauréat du Prix Patrimoine 2025 de la Fondation Stéphane Bern pour l’histoire et le patrimoine</a:t>
              </a:r>
              <a:endParaRPr i="1" sz="105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Une image contenant texte, dessin, croquis, illustration&#10;&#10;Description générée automatiquement" id="91" name="Google Shape;91;p1"/>
          <p:cNvPicPr preferRelativeResize="0"/>
          <p:nvPr/>
        </p:nvPicPr>
        <p:blipFill rotWithShape="1">
          <a:blip r:embed="rId4">
            <a:alphaModFix/>
          </a:blip>
          <a:srcRect b="26330" l="0" r="0" t="18201"/>
          <a:stretch/>
        </p:blipFill>
        <p:spPr>
          <a:xfrm>
            <a:off x="428297" y="259805"/>
            <a:ext cx="2796294" cy="15510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" name="Google Shape;92;p1"/>
          <p:cNvGrpSpPr/>
          <p:nvPr/>
        </p:nvGrpSpPr>
        <p:grpSpPr>
          <a:xfrm>
            <a:off x="1293861" y="9344340"/>
            <a:ext cx="4270276" cy="830997"/>
            <a:chOff x="1293862" y="9153509"/>
            <a:chExt cx="4270276" cy="830997"/>
          </a:xfrm>
        </p:grpSpPr>
        <p:sp>
          <p:nvSpPr>
            <p:cNvPr id="93" name="Google Shape;93;p1"/>
            <p:cNvSpPr txBox="1"/>
            <p:nvPr/>
          </p:nvSpPr>
          <p:spPr>
            <a:xfrm>
              <a:off x="1293862" y="9153509"/>
              <a:ext cx="4270276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60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Fédération Patrimoine-Environnement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FR" sz="60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www.patrimoine-environnement.fr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FR" sz="60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6-8, passage des deux sœurs – 75009 PARIS</a:t>
              </a:r>
              <a:br>
                <a:rPr b="0" i="0" lang="fr-FR" sz="60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br>
                <a:rPr b="0" i="0" lang="fr-FR" sz="60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br>
                <a:rPr b="0" i="0" lang="fr-FR" sz="60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br>
                <a:rPr b="0" i="0" lang="fr-FR" sz="60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br>
                <a:rPr b="0" i="0" lang="fr-FR" sz="60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endParaRPr b="1" i="0" sz="6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60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Union REMPART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FR" sz="60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www.rempart.com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FR" sz="60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 Rue des Guillemites – 75004 PARIS</a:t>
              </a:r>
              <a:br>
                <a:rPr b="0" i="0" lang="fr-FR" sz="60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endParaRPr b="0" i="0" sz="600" u="none" strike="noStrike">
                <a:solidFill>
                  <a:srgbClr val="0563C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"/>
            <p:cNvSpPr txBox="1"/>
            <p:nvPr/>
          </p:nvSpPr>
          <p:spPr>
            <a:xfrm>
              <a:off x="1775298" y="9482585"/>
              <a:ext cx="3307404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Renseignements : </a:t>
              </a:r>
              <a:r>
                <a:rPr b="1" lang="fr-FR" sz="600" u="sng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  <a:hlinkClick r:id="rId5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concours@id-patrimoine.fr</a:t>
              </a:r>
              <a:r>
                <a:rPr b="1" lang="fr-FR" sz="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– 01 42 71 96 55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2020-07-06T10:39:40Z</dcterms:created>
  <dc:creator>Backup</dc:creator>
</cp:coreProperties>
</file>